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0"/>
  </p:notesMasterIdLst>
  <p:sldIdLst>
    <p:sldId id="256" r:id="rId2"/>
    <p:sldId id="264" r:id="rId3"/>
    <p:sldId id="265" r:id="rId4"/>
    <p:sldId id="257" r:id="rId5"/>
    <p:sldId id="258" r:id="rId6"/>
    <p:sldId id="266" r:id="rId7"/>
    <p:sldId id="267" r:id="rId8"/>
    <p:sldId id="268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04BEB-14C1-447B-A7B0-0397194AA12E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5F3CF-4AF8-46DD-81FF-AC9EE7E637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96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8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23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2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1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1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9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14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51586" y="3429000"/>
            <a:ext cx="7568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Multi-Class Animal Recognition for Wildlife Conservation </a:t>
            </a:r>
            <a:r>
              <a:rPr lang="en-IN" sz="36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4" y="1633934"/>
            <a:ext cx="6223794" cy="176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Multi-Class Animal Recognition for Wildlife Conservation</a:t>
            </a:r>
            <a:endParaRPr lang="en-US" sz="3667" dirty="0"/>
          </a:p>
        </p:txBody>
      </p:sp>
      <p:sp>
        <p:nvSpPr>
          <p:cNvPr id="4" name="Text 1"/>
          <p:cNvSpPr/>
          <p:nvPr/>
        </p:nvSpPr>
        <p:spPr>
          <a:xfrm>
            <a:off x="5270104" y="3693120"/>
            <a:ext cx="6223794" cy="957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explores how image recognition can protect endangered species. It also describes real-time monitoring to prevent poaching. Understanding ecosystem dynamics is also key.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5379939" y="5008761"/>
            <a:ext cx="99318" cy="81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625"/>
              </a:lnSpc>
            </a:pPr>
            <a:r>
              <a:rPr lang="en-US" sz="625" dirty="0">
                <a:solidFill>
                  <a:srgbClr val="FFFFFF"/>
                </a:solidFill>
                <a:latin typeface="Cabin Medium" pitchFamily="34" charset="0"/>
                <a:ea typeface="Cabin Medium" pitchFamily="34" charset="-122"/>
                <a:cs typeface="Cabin Medium" pitchFamily="34" charset="-120"/>
              </a:rPr>
              <a:t>RV</a:t>
            </a:r>
            <a:endParaRPr lang="en-US" sz="625" dirty="0"/>
          </a:p>
        </p:txBody>
      </p:sp>
      <p:sp>
        <p:nvSpPr>
          <p:cNvPr id="7" name="Text 4"/>
          <p:cNvSpPr/>
          <p:nvPr/>
        </p:nvSpPr>
        <p:spPr>
          <a:xfrm>
            <a:off x="5688906" y="4875014"/>
            <a:ext cx="1754683" cy="349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8"/>
              </a:lnSpc>
            </a:pPr>
            <a:endParaRPr lang="en-US" sz="19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355" y="624979"/>
            <a:ext cx="6389291" cy="1098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3458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Learning Objectives</a:t>
            </a:r>
            <a:endParaRPr lang="en-US" sz="3458" dirty="0"/>
          </a:p>
        </p:txBody>
      </p:sp>
      <p:sp>
        <p:nvSpPr>
          <p:cNvPr id="4" name="Shape 1"/>
          <p:cNvSpPr/>
          <p:nvPr/>
        </p:nvSpPr>
        <p:spPr>
          <a:xfrm>
            <a:off x="615355" y="2185393"/>
            <a:ext cx="395585" cy="395585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1236" y="2218333"/>
            <a:ext cx="263723" cy="32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1</a:t>
            </a:r>
            <a:endParaRPr lang="en-US" sz="2042" dirty="0"/>
          </a:p>
        </p:txBody>
      </p:sp>
      <p:sp>
        <p:nvSpPr>
          <p:cNvPr id="6" name="Text 3"/>
          <p:cNvSpPr/>
          <p:nvPr/>
        </p:nvSpPr>
        <p:spPr>
          <a:xfrm>
            <a:off x="1186756" y="2185393"/>
            <a:ext cx="3715246" cy="274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Understand the need</a:t>
            </a:r>
            <a:endParaRPr lang="en-US" sz="1708" dirty="0"/>
          </a:p>
        </p:txBody>
      </p:sp>
      <p:sp>
        <p:nvSpPr>
          <p:cNvPr id="7" name="Text 4"/>
          <p:cNvSpPr/>
          <p:nvPr/>
        </p:nvSpPr>
        <p:spPr>
          <a:xfrm>
            <a:off x="1186756" y="2565499"/>
            <a:ext cx="5817890" cy="281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Explore the importance of multi-class animal recognition in conservation.</a:t>
            </a:r>
            <a:endParaRPr lang="en-US" sz="1375" dirty="0"/>
          </a:p>
        </p:txBody>
      </p:sp>
      <p:sp>
        <p:nvSpPr>
          <p:cNvPr id="8" name="Shape 5"/>
          <p:cNvSpPr/>
          <p:nvPr/>
        </p:nvSpPr>
        <p:spPr>
          <a:xfrm>
            <a:off x="615355" y="3220343"/>
            <a:ext cx="395585" cy="395585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81236" y="3253283"/>
            <a:ext cx="263723" cy="32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2</a:t>
            </a:r>
            <a:endParaRPr lang="en-US" sz="2042" dirty="0"/>
          </a:p>
        </p:txBody>
      </p:sp>
      <p:sp>
        <p:nvSpPr>
          <p:cNvPr id="10" name="Text 7"/>
          <p:cNvSpPr/>
          <p:nvPr/>
        </p:nvSpPr>
        <p:spPr>
          <a:xfrm>
            <a:off x="1186756" y="3220344"/>
            <a:ext cx="2258814" cy="274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Identify tools</a:t>
            </a:r>
            <a:endParaRPr lang="en-US" sz="1708" dirty="0"/>
          </a:p>
        </p:txBody>
      </p:sp>
      <p:sp>
        <p:nvSpPr>
          <p:cNvPr id="11" name="Text 8"/>
          <p:cNvSpPr/>
          <p:nvPr/>
        </p:nvSpPr>
        <p:spPr>
          <a:xfrm>
            <a:off x="1186756" y="3600450"/>
            <a:ext cx="5817890" cy="281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tools and technologies employed in recognition systems.</a:t>
            </a:r>
            <a:endParaRPr lang="en-US" sz="1375" dirty="0"/>
          </a:p>
        </p:txBody>
      </p:sp>
      <p:sp>
        <p:nvSpPr>
          <p:cNvPr id="12" name="Shape 9"/>
          <p:cNvSpPr/>
          <p:nvPr/>
        </p:nvSpPr>
        <p:spPr>
          <a:xfrm>
            <a:off x="615355" y="4255294"/>
            <a:ext cx="395585" cy="395585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81236" y="4288234"/>
            <a:ext cx="263723" cy="32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3</a:t>
            </a:r>
            <a:endParaRPr lang="en-US" sz="2042" dirty="0"/>
          </a:p>
        </p:txBody>
      </p:sp>
      <p:sp>
        <p:nvSpPr>
          <p:cNvPr id="14" name="Text 11"/>
          <p:cNvSpPr/>
          <p:nvPr/>
        </p:nvSpPr>
        <p:spPr>
          <a:xfrm>
            <a:off x="1186756" y="4255294"/>
            <a:ext cx="4061420" cy="274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Learn the methodology</a:t>
            </a:r>
            <a:endParaRPr lang="en-US" sz="1708" dirty="0"/>
          </a:p>
        </p:txBody>
      </p:sp>
      <p:sp>
        <p:nvSpPr>
          <p:cNvPr id="15" name="Text 12"/>
          <p:cNvSpPr/>
          <p:nvPr/>
        </p:nvSpPr>
        <p:spPr>
          <a:xfrm>
            <a:off x="1186756" y="4635401"/>
            <a:ext cx="5817890" cy="281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Learn the methodology involved in building such systems for wildlife.</a:t>
            </a:r>
            <a:endParaRPr lang="en-US" sz="1375" dirty="0"/>
          </a:p>
        </p:txBody>
      </p:sp>
      <p:sp>
        <p:nvSpPr>
          <p:cNvPr id="16" name="Shape 13"/>
          <p:cNvSpPr/>
          <p:nvPr/>
        </p:nvSpPr>
        <p:spPr>
          <a:xfrm>
            <a:off x="615355" y="5290244"/>
            <a:ext cx="395585" cy="395585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81236" y="5323185"/>
            <a:ext cx="263723" cy="32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4</a:t>
            </a:r>
            <a:endParaRPr lang="en-US" sz="2042" dirty="0"/>
          </a:p>
        </p:txBody>
      </p:sp>
      <p:sp>
        <p:nvSpPr>
          <p:cNvPr id="18" name="Text 15"/>
          <p:cNvSpPr/>
          <p:nvPr/>
        </p:nvSpPr>
        <p:spPr>
          <a:xfrm>
            <a:off x="1186756" y="5290244"/>
            <a:ext cx="5120878" cy="274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Appreciate real-world impact</a:t>
            </a:r>
            <a:endParaRPr lang="en-US" sz="1708" dirty="0"/>
          </a:p>
        </p:txBody>
      </p:sp>
      <p:sp>
        <p:nvSpPr>
          <p:cNvPr id="19" name="Text 16"/>
          <p:cNvSpPr/>
          <p:nvPr/>
        </p:nvSpPr>
        <p:spPr>
          <a:xfrm>
            <a:off x="1186756" y="5670352"/>
            <a:ext cx="5817890" cy="56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Appreciate real-world applications and impact on conservation efforts globally.</a:t>
            </a:r>
            <a:endParaRPr lang="en-US" sz="13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4" y="1575296"/>
            <a:ext cx="10196116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Challenge: Wildlife Conservation</a:t>
            </a:r>
            <a:endParaRPr lang="en-US" sz="3667" dirty="0"/>
          </a:p>
        </p:txBody>
      </p:sp>
      <p:sp>
        <p:nvSpPr>
          <p:cNvPr id="3" name="Text 1"/>
          <p:cNvSpPr/>
          <p:nvPr/>
        </p:nvSpPr>
        <p:spPr>
          <a:xfrm>
            <a:off x="698104" y="2560935"/>
            <a:ext cx="10795793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Habitat loss and poaching are major threats. Traditional methods are often labor-intensive. We need automated, scalable monitoring.</a:t>
            </a:r>
            <a:endParaRPr lang="en-US" sz="1542" dirty="0"/>
          </a:p>
        </p:txBody>
      </p:sp>
      <p:sp>
        <p:nvSpPr>
          <p:cNvPr id="4" name="Text 2"/>
          <p:cNvSpPr/>
          <p:nvPr/>
        </p:nvSpPr>
        <p:spPr>
          <a:xfrm>
            <a:off x="698104" y="3623072"/>
            <a:ext cx="2824063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Traditional Methods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698104" y="4115792"/>
            <a:ext cx="5154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Labor-intensive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98104" y="4504730"/>
            <a:ext cx="5154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Slow and reactive</a:t>
            </a:r>
            <a:endParaRPr lang="en-US" sz="1542" dirty="0"/>
          </a:p>
        </p:txBody>
      </p:sp>
      <p:sp>
        <p:nvSpPr>
          <p:cNvPr id="7" name="Text 5"/>
          <p:cNvSpPr/>
          <p:nvPr/>
        </p:nvSpPr>
        <p:spPr>
          <a:xfrm>
            <a:off x="698104" y="4893667"/>
            <a:ext cx="5154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Difficult to scale</a:t>
            </a:r>
            <a:endParaRPr lang="en-US" sz="1542" dirty="0"/>
          </a:p>
        </p:txBody>
      </p:sp>
      <p:sp>
        <p:nvSpPr>
          <p:cNvPr id="8" name="Text 6"/>
          <p:cNvSpPr/>
          <p:nvPr/>
        </p:nvSpPr>
        <p:spPr>
          <a:xfrm>
            <a:off x="6345635" y="3623072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Solutions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6345634" y="4115792"/>
            <a:ext cx="5154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Automated analysis</a:t>
            </a:r>
            <a:endParaRPr lang="en-US" sz="1542" dirty="0"/>
          </a:p>
        </p:txBody>
      </p:sp>
      <p:sp>
        <p:nvSpPr>
          <p:cNvPr id="10" name="Text 8"/>
          <p:cNvSpPr/>
          <p:nvPr/>
        </p:nvSpPr>
        <p:spPr>
          <a:xfrm>
            <a:off x="6345634" y="4504730"/>
            <a:ext cx="5154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Real-time insights</a:t>
            </a:r>
            <a:endParaRPr lang="en-US" sz="1542" dirty="0"/>
          </a:p>
        </p:txBody>
      </p:sp>
      <p:sp>
        <p:nvSpPr>
          <p:cNvPr id="11" name="Text 9"/>
          <p:cNvSpPr/>
          <p:nvPr/>
        </p:nvSpPr>
        <p:spPr>
          <a:xfrm>
            <a:off x="6345634" y="4893667"/>
            <a:ext cx="515461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00"/>
              </a:lnSpc>
              <a:buSzPct val="100000"/>
              <a:buChar char="•"/>
            </a:pPr>
            <a:r>
              <a:rPr lang="en-US" sz="154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Scalable monitoring</a:t>
            </a:r>
            <a:endParaRPr lang="en-US" sz="154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456333"/>
            <a:ext cx="10869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Problem Statement: Wildlife Conservation Challenges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61492" y="3110111"/>
            <a:ext cx="5203924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Manual methods are Limited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61492" y="3889673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Current methods include manual tracking, camera traps, and aerial surveys.</a:t>
            </a:r>
            <a:endParaRPr lang="en-US" sz="1458" dirty="0"/>
          </a:p>
        </p:txBody>
      </p:sp>
      <p:sp>
        <p:nvSpPr>
          <p:cNvPr id="5" name="Text 3"/>
          <p:cNvSpPr/>
          <p:nvPr/>
        </p:nvSpPr>
        <p:spPr>
          <a:xfrm>
            <a:off x="661492" y="4664571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Labor-intensive and costly</a:t>
            </a:r>
            <a:endParaRPr lang="en-US" sz="1458" dirty="0"/>
          </a:p>
        </p:txBody>
      </p:sp>
      <p:sp>
        <p:nvSpPr>
          <p:cNvPr id="6" name="Text 4"/>
          <p:cNvSpPr/>
          <p:nvPr/>
        </p:nvSpPr>
        <p:spPr>
          <a:xfrm>
            <a:off x="661492" y="5033070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Limited coverage and species misidentification.</a:t>
            </a:r>
            <a:endParaRPr lang="en-US" sz="1458" dirty="0"/>
          </a:p>
        </p:txBody>
      </p:sp>
      <p:sp>
        <p:nvSpPr>
          <p:cNvPr id="7" name="Text 5"/>
          <p:cNvSpPr/>
          <p:nvPr/>
        </p:nvSpPr>
        <p:spPr>
          <a:xfrm>
            <a:off x="6332934" y="3110111"/>
            <a:ext cx="515858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Automated system needed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332935" y="3594398"/>
            <a:ext cx="520392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Need for automated, accurate, and scalable species identification.</a:t>
            </a:r>
            <a:endParaRPr lang="en-US" sz="1458" dirty="0"/>
          </a:p>
        </p:txBody>
      </p:sp>
      <p:sp>
        <p:nvSpPr>
          <p:cNvPr id="9" name="Text 7"/>
          <p:cNvSpPr/>
          <p:nvPr/>
        </p:nvSpPr>
        <p:spPr>
          <a:xfrm>
            <a:off x="6332935" y="4369296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Addresses habitat loss and poaching</a:t>
            </a:r>
            <a:endParaRPr lang="en-US" sz="1458" dirty="0"/>
          </a:p>
        </p:txBody>
      </p:sp>
      <p:sp>
        <p:nvSpPr>
          <p:cNvPr id="10" name="Text 8"/>
          <p:cNvSpPr/>
          <p:nvPr/>
        </p:nvSpPr>
        <p:spPr>
          <a:xfrm>
            <a:off x="6332935" y="4737795"/>
            <a:ext cx="520392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Mitigates impact of climate change.</a:t>
            </a:r>
            <a:endParaRPr lang="en-US" sz="145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068737"/>
            <a:ext cx="10869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Tools and Technologies Used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92" y="4566543"/>
            <a:ext cx="472480" cy="4724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2983" y="4533503"/>
            <a:ext cx="184308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Python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1322983" y="4942185"/>
            <a:ext cx="1843088" cy="1209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Programming language for scripting and model development.</a:t>
            </a:r>
            <a:endParaRPr lang="en-US" sz="145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538" y="4566543"/>
            <a:ext cx="472480" cy="4724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1030" y="4533503"/>
            <a:ext cx="1843187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AWS, Azure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4111030" y="5237460"/>
            <a:ext cx="184318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Cloud computing platforms for scalable deployment.</a:t>
            </a:r>
            <a:endParaRPr lang="en-US" sz="145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684" y="4566543"/>
            <a:ext cx="472480" cy="4724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99176" y="4533503"/>
            <a:ext cx="1843187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Camera Datasets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6899176" y="5237460"/>
            <a:ext cx="184318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Snapshot Serengeti and LILA BC datasets.</a:t>
            </a:r>
            <a:endParaRPr lang="en-US" sz="1458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831" y="4566543"/>
            <a:ext cx="472480" cy="4724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687322" y="4533503"/>
            <a:ext cx="184318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YOLOv5</a:t>
            </a:r>
            <a:endParaRPr lang="en-US" sz="1833" dirty="0"/>
          </a:p>
        </p:txBody>
      </p:sp>
      <p:sp>
        <p:nvSpPr>
          <p:cNvPr id="15" name="Text 8"/>
          <p:cNvSpPr/>
          <p:nvPr/>
        </p:nvSpPr>
        <p:spPr>
          <a:xfrm>
            <a:off x="9687322" y="4942185"/>
            <a:ext cx="1843187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Object detection models for species identification.</a:t>
            </a:r>
            <a:endParaRPr lang="en-US" sz="14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545307"/>
            <a:ext cx="9073058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Real-World Applications</a:t>
            </a:r>
            <a:endParaRPr lang="en-US" sz="3708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75" y="3051970"/>
            <a:ext cx="6521351" cy="652135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047" y="5177334"/>
            <a:ext cx="318889" cy="39866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275" y="3051970"/>
            <a:ext cx="6521351" cy="652135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526" y="3853855"/>
            <a:ext cx="318889" cy="398661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275" y="3051970"/>
            <a:ext cx="6521351" cy="652135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288" y="3853855"/>
            <a:ext cx="318889" cy="398661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5275" y="3051970"/>
            <a:ext cx="6521351" cy="652135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5767" y="5177334"/>
            <a:ext cx="318889" cy="398661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661492" y="2270423"/>
            <a:ext cx="2504579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Anti-Poaching</a:t>
            </a:r>
            <a:endParaRPr lang="en-US" sz="1833" dirty="0"/>
          </a:p>
        </p:txBody>
      </p:sp>
      <p:sp>
        <p:nvSpPr>
          <p:cNvPr id="12" name="Text 2"/>
          <p:cNvSpPr/>
          <p:nvPr/>
        </p:nvSpPr>
        <p:spPr>
          <a:xfrm>
            <a:off x="661492" y="2974380"/>
            <a:ext cx="250457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Detect and track endangered species in real-time environments.</a:t>
            </a:r>
            <a:endParaRPr lang="en-US" sz="1458" dirty="0"/>
          </a:p>
        </p:txBody>
      </p:sp>
      <p:sp>
        <p:nvSpPr>
          <p:cNvPr id="13" name="Text 3"/>
          <p:cNvSpPr/>
          <p:nvPr/>
        </p:nvSpPr>
        <p:spPr>
          <a:xfrm>
            <a:off x="3449539" y="1513979"/>
            <a:ext cx="2504678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Habitat Monitoring</a:t>
            </a:r>
            <a:endParaRPr lang="en-US" sz="1833" dirty="0"/>
          </a:p>
        </p:txBody>
      </p:sp>
      <p:sp>
        <p:nvSpPr>
          <p:cNvPr id="14" name="Text 4"/>
          <p:cNvSpPr/>
          <p:nvPr/>
        </p:nvSpPr>
        <p:spPr>
          <a:xfrm>
            <a:off x="3449539" y="2217936"/>
            <a:ext cx="250467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Assess species distribution and abundance accurately.</a:t>
            </a:r>
            <a:endParaRPr lang="en-US" sz="1458" dirty="0"/>
          </a:p>
        </p:txBody>
      </p:sp>
      <p:sp>
        <p:nvSpPr>
          <p:cNvPr id="15" name="Text 5"/>
          <p:cNvSpPr/>
          <p:nvPr/>
        </p:nvSpPr>
        <p:spPr>
          <a:xfrm>
            <a:off x="6308626" y="1809254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Biodiversity</a:t>
            </a:r>
            <a:endParaRPr lang="en-US" sz="1833" dirty="0"/>
          </a:p>
        </p:txBody>
      </p:sp>
      <p:sp>
        <p:nvSpPr>
          <p:cNvPr id="16" name="Text 6"/>
          <p:cNvSpPr/>
          <p:nvPr/>
        </p:nvSpPr>
        <p:spPr>
          <a:xfrm>
            <a:off x="6237684" y="2217936"/>
            <a:ext cx="250467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Identify and classify species in diverse ecosystems.</a:t>
            </a:r>
            <a:endParaRPr lang="en-US" sz="1458" dirty="0"/>
          </a:p>
        </p:txBody>
      </p:sp>
      <p:sp>
        <p:nvSpPr>
          <p:cNvPr id="17" name="Text 7"/>
          <p:cNvSpPr/>
          <p:nvPr/>
        </p:nvSpPr>
        <p:spPr>
          <a:xfrm>
            <a:off x="9096772" y="2868117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92"/>
              </a:lnSpc>
            </a:pPr>
            <a:r>
              <a:rPr lang="en-US" sz="1833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Conflict</a:t>
            </a:r>
            <a:endParaRPr lang="en-US" sz="1833" dirty="0"/>
          </a:p>
        </p:txBody>
      </p:sp>
      <p:sp>
        <p:nvSpPr>
          <p:cNvPr id="18" name="Text 8"/>
          <p:cNvSpPr/>
          <p:nvPr/>
        </p:nvSpPr>
        <p:spPr>
          <a:xfrm>
            <a:off x="9025831" y="3276799"/>
            <a:ext cx="250467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458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 animal movement and behavior effectively.</a:t>
            </a:r>
            <a:endParaRPr lang="en-US" sz="145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49314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Conclusion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61492" y="2367260"/>
            <a:ext cx="3054053" cy="1706662"/>
          </a:xfrm>
          <a:prstGeom prst="roundRect">
            <a:avLst>
              <a:gd name="adj" fmla="val 46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56854" y="2562622"/>
            <a:ext cx="256827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Powerful Tool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56854" y="2971304"/>
            <a:ext cx="266332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Multi-class animal recognition is a powerful tool for conservation.</a:t>
            </a:r>
            <a:endParaRPr lang="en-US" sz="1458" dirty="0"/>
          </a:p>
        </p:txBody>
      </p:sp>
      <p:sp>
        <p:nvSpPr>
          <p:cNvPr id="7" name="Shape 4"/>
          <p:cNvSpPr/>
          <p:nvPr/>
        </p:nvSpPr>
        <p:spPr>
          <a:xfrm>
            <a:off x="3904556" y="2367260"/>
            <a:ext cx="3054053" cy="1706662"/>
          </a:xfrm>
          <a:prstGeom prst="roundRect">
            <a:avLst>
              <a:gd name="adj" fmla="val 4652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099918" y="2562622"/>
            <a:ext cx="236269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Efficiency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4099918" y="2971304"/>
            <a:ext cx="2663329" cy="9072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Enhances efficiency, accuracy, and scalability of conservation efforts.</a:t>
            </a:r>
            <a:endParaRPr lang="en-US" sz="1458" dirty="0"/>
          </a:p>
        </p:txBody>
      </p:sp>
      <p:sp>
        <p:nvSpPr>
          <p:cNvPr id="10" name="Shape 7"/>
          <p:cNvSpPr/>
          <p:nvPr/>
        </p:nvSpPr>
        <p:spPr>
          <a:xfrm>
            <a:off x="661492" y="4262934"/>
            <a:ext cx="6297018" cy="1101824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56854" y="4458295"/>
            <a:ext cx="3222923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Crucial Research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856854" y="4866978"/>
            <a:ext cx="590629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Ongoing research and development are crucial for advancement.</a:t>
            </a:r>
            <a:endParaRPr lang="en-US" sz="145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17</TotalTime>
  <Words>318</Words>
  <Application>Microsoft Office PowerPoint</Application>
  <PresentationFormat>Widescreen</PresentationFormat>
  <Paragraphs>68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Aptos</vt:lpstr>
      <vt:lpstr>Arial</vt:lpstr>
      <vt:lpstr>Cabin</vt:lpstr>
      <vt:lpstr>Cabin Medium</vt:lpstr>
      <vt:lpstr>Calibri</vt:lpstr>
      <vt:lpstr>Syne</vt:lpstr>
      <vt:lpstr>Syne Extra Bold</vt:lpstr>
      <vt:lpstr>Unbounded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Raghu Varma Gaddam</cp:lastModifiedBy>
  <cp:revision>6</cp:revision>
  <dcterms:created xsi:type="dcterms:W3CDTF">2024-12-31T09:40:01Z</dcterms:created>
  <dcterms:modified xsi:type="dcterms:W3CDTF">2025-04-16T06:29:48Z</dcterms:modified>
</cp:coreProperties>
</file>